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m4a" ContentType="audi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7585" autoAdjust="0"/>
  </p:normalViewPr>
  <p:slideViewPr>
    <p:cSldViewPr snapToGrid="0" snapToObjects="1">
      <p:cViewPr varScale="1">
        <p:scale>
          <a:sx n="105" d="100"/>
          <a:sy n="105" d="100"/>
        </p:scale>
        <p:origin x="-88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png>
</file>

<file path=ppt/media/media1.m4a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71591-E761-2249-89F1-B8F60076B813}" type="datetimeFigureOut">
              <a:rPr lang="en-US" smtClean="0"/>
              <a:t>5/7/15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0C1D6-2E4E-A44F-B671-F3EF95580D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82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example_beep_freq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time_sec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D0C1D6-2E4E-A44F-B671-F3EF95580D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349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157319"/>
            <a:ext cx="8915400" cy="8778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034553"/>
            <a:ext cx="8001000" cy="3823447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487987" y="2048256"/>
            <a:ext cx="3427413" cy="420624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039112"/>
            <a:ext cx="457200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928616" y="1129553"/>
            <a:ext cx="3986784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4114800"/>
            <a:ext cx="8915400" cy="877824"/>
          </a:xfrm>
        </p:spPr>
        <p:txBody>
          <a:bodyPr tIns="137160" bIns="137160" anchor="b" anchorCtr="0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02305"/>
            <a:ext cx="8001000" cy="1855695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137160" rIns="274320" bIns="13716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6601968" cy="29809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7543800" y="1129553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7543800" y="2629169"/>
            <a:ext cx="1371600" cy="148132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87553" y="1129554"/>
            <a:ext cx="914400" cy="5533278"/>
          </a:xfrm>
        </p:spPr>
        <p:txBody>
          <a:bodyPr vert="eaVert" lIns="274320" tIns="685800" bIns="68580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0" y="1734671"/>
            <a:ext cx="6426200" cy="4542304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025435"/>
            <a:ext cx="89154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943600"/>
            <a:ext cx="8001000" cy="91440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92608" tIns="91440" rIns="274320" bIns="91440" rtlCol="0" anchor="t" anchorCtr="0"/>
          <a:lstStyle>
            <a:lvl1pPr marL="0" indent="0" algn="l" defTabSz="914400" rtl="0" eaLnBrk="1" latinLnBrk="0" hangingPunct="1">
              <a:spcBef>
                <a:spcPts val="300"/>
              </a:spcBef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7100" y="1129553"/>
            <a:ext cx="7988300" cy="3886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200399"/>
            <a:ext cx="8915400" cy="2286000"/>
          </a:xfrm>
          <a:solidFill>
            <a:schemeClr val="tx2"/>
          </a:solidFill>
        </p:spPr>
        <p:txBody>
          <a:bodyPr vert="horz" lIns="1188720" tIns="45720" rIns="274320" bIns="45720" rtlCol="0" anchor="b" anchorCtr="0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5484607"/>
            <a:ext cx="8001000" cy="777240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91440" rIns="274320" bIns="91440" rtlCol="0" anchor="ctr" anchorCtr="0">
            <a:normAutofit/>
          </a:bodyPr>
          <a:lstStyle>
            <a:lvl1pPr marL="0" indent="0" algn="l" defTabSz="914400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7534" y="2595563"/>
            <a:ext cx="3566160" cy="368141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588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588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7534" y="2017713"/>
            <a:ext cx="3566160" cy="87788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7534" y="3065929"/>
            <a:ext cx="3566160" cy="321104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600"/>
            </a:lvl6pPr>
            <a:lvl7pPr marL="2055813" indent="-344488">
              <a:defRPr sz="1600"/>
            </a:lvl7pPr>
            <a:lvl8pPr marL="2055813" indent="-344488">
              <a:defRPr sz="1600"/>
            </a:lvl8pPr>
            <a:lvl9pPr marL="2055813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120588" y="188259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12028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238974" y="2904565"/>
            <a:ext cx="3383280" cy="1588"/>
          </a:xfrm>
          <a:prstGeom prst="line">
            <a:avLst/>
          </a:prstGeom>
          <a:ln w="3810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124712"/>
            <a:ext cx="8915400" cy="914400"/>
          </a:xfr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>
            <a:lvl1pPr marL="0" indent="0"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7534" y="2590800"/>
            <a:ext cx="3566160" cy="3686175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2000"/>
            </a:lvl6pPr>
            <a:lvl7pPr marL="2055813" indent="-344488">
              <a:defRPr sz="2000"/>
            </a:lvl7pPr>
            <a:lvl8pPr marL="2055813" indent="-344488">
              <a:defRPr sz="2000"/>
            </a:lvl8pPr>
            <a:lvl9pPr marL="2055813" indent="-344488"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0952" y="2039111"/>
            <a:ext cx="3566160" cy="4224528"/>
          </a:xfr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292608" tIns="274320" rIns="274320" bIns="274320" rtlCol="0" anchor="t" anchorCtr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Font typeface="Wingdings 2" pitchFamily="18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580094" y="188259"/>
            <a:ext cx="2133600" cy="365125"/>
          </a:xfrm>
        </p:spPr>
        <p:txBody>
          <a:bodyPr/>
          <a:lstStyle/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123856"/>
            <a:ext cx="8913813" cy="914400"/>
          </a:xfrm>
          <a:prstGeom prst="rect">
            <a:avLst/>
          </a:prstGeom>
          <a:solidFill>
            <a:schemeClr val="tx2"/>
          </a:solidFill>
        </p:spPr>
        <p:txBody>
          <a:bodyPr vert="horz" lIns="1188720" tIns="45720" rIns="27432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4" y="2595562"/>
            <a:ext cx="7610476" cy="3670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80094" y="1882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077EC6D-F63C-954F-9BD9-F47B6B1D9033}" type="datetimeFigureOut">
              <a:rPr lang="en-US" smtClean="0"/>
              <a:t>5/7/15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0588" y="1882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89894" y="6569075"/>
            <a:ext cx="45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F253864-568F-FD4E-B8DF-D5BB02AEB9A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0"/>
            <a:ext cx="7999413" cy="18288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914400" y="6675120"/>
            <a:ext cx="7999413" cy="18288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Font typeface="Wingdings 2" pitchFamily="18" charset="2"/>
        <a:buChar char="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Font typeface="Wingdings 2" pitchFamily="18" charset="2"/>
        <a:buChar char="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Neurofeedback</a:t>
            </a:r>
            <a:r>
              <a:rPr lang="en-US" dirty="0" smtClean="0"/>
              <a:t> Training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29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Firstly…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for trying this out! </a:t>
            </a:r>
          </a:p>
          <a:p>
            <a:endParaRPr lang="en-US" dirty="0" smtClean="0"/>
          </a:p>
          <a:p>
            <a:r>
              <a:rPr lang="en-US" dirty="0" smtClean="0"/>
              <a:t>We’re excited to be piloting </a:t>
            </a:r>
            <a:r>
              <a:rPr lang="en-US" dirty="0" smtClean="0"/>
              <a:t>the </a:t>
            </a:r>
            <a:r>
              <a:rPr lang="en-US" dirty="0" err="1" smtClean="0"/>
              <a:t>Activa</a:t>
            </a:r>
            <a:r>
              <a:rPr lang="en-US" dirty="0" smtClean="0"/>
              <a:t> PC+S device </a:t>
            </a:r>
            <a:r>
              <a:rPr lang="en-US" dirty="0" smtClean="0"/>
              <a:t>for </a:t>
            </a:r>
            <a:r>
              <a:rPr lang="en-US" dirty="0" err="1" smtClean="0"/>
              <a:t>neurofeedback</a:t>
            </a:r>
            <a:r>
              <a:rPr lang="en-US" dirty="0" smtClean="0"/>
              <a:t> studies, and hope </a:t>
            </a:r>
            <a:r>
              <a:rPr lang="en-US" dirty="0" smtClean="0"/>
              <a:t>you are the </a:t>
            </a:r>
            <a:r>
              <a:rPr lang="en-US" dirty="0" smtClean="0"/>
              <a:t>first of </a:t>
            </a:r>
            <a:r>
              <a:rPr lang="en-US" dirty="0" smtClean="0"/>
              <a:t>many patients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034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neurofeedback</a:t>
            </a:r>
            <a:r>
              <a:rPr lang="en-US" dirty="0" smtClean="0"/>
              <a:t> task consists of two </a:t>
            </a:r>
            <a:r>
              <a:rPr lang="en-US" dirty="0" smtClean="0"/>
              <a:t>parts: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	1. Calibration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2. </a:t>
            </a:r>
            <a:r>
              <a:rPr lang="en-US" dirty="0" err="1" smtClean="0"/>
              <a:t>Neurofeedback</a:t>
            </a:r>
            <a:r>
              <a:rPr lang="en-US" dirty="0"/>
              <a:t> </a:t>
            </a:r>
            <a:r>
              <a:rPr lang="en-US" dirty="0" smtClean="0"/>
              <a:t>‘Mario Jumping’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1705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Calibration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minute recording of instructed elbow flexion and extension movements 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Throughout the minute you will hear occasional beeps</a:t>
            </a:r>
          </a:p>
          <a:p>
            <a:pPr lvl="1"/>
            <a:r>
              <a:rPr lang="en-US" dirty="0" smtClean="0"/>
              <a:t>When you hear a beep, extend or flex your elbow and hold in that position</a:t>
            </a:r>
          </a:p>
          <a:p>
            <a:pPr lvl="1"/>
            <a:r>
              <a:rPr lang="en-US" dirty="0" smtClean="0"/>
              <a:t>Sample file</a:t>
            </a:r>
          </a:p>
          <a:p>
            <a:endParaRPr lang="en-US" dirty="0"/>
          </a:p>
        </p:txBody>
      </p:sp>
      <p:pic>
        <p:nvPicPr>
          <p:cNvPr id="4" name="ex_beep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48290" y="524115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37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Neurofeedback</a:t>
            </a:r>
            <a:r>
              <a:rPr lang="en-US" dirty="0" smtClean="0"/>
              <a:t>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Blocks of 5-10 minutes of the </a:t>
            </a:r>
            <a:r>
              <a:rPr lang="en-US" dirty="0" err="1" smtClean="0"/>
              <a:t>neurofeedback</a:t>
            </a:r>
            <a:r>
              <a:rPr lang="en-US" dirty="0" smtClean="0"/>
              <a:t> task</a:t>
            </a:r>
          </a:p>
          <a:p>
            <a:pPr lvl="1"/>
            <a:r>
              <a:rPr lang="en-US" dirty="0" smtClean="0"/>
              <a:t>Target hitting task with a ‘Mario Cursor’</a:t>
            </a:r>
          </a:p>
          <a:p>
            <a:pPr lvl="1"/>
            <a:r>
              <a:rPr lang="en-US" dirty="0" smtClean="0"/>
              <a:t>Goal is to get Mario in the target quickly to be able to do as many targets as possible per block</a:t>
            </a:r>
          </a:p>
          <a:p>
            <a:pPr lvl="1"/>
            <a:r>
              <a:rPr lang="en-US" dirty="0" smtClean="0"/>
              <a:t>Mario is controlled by your motor ECOG electrodes (beta power specifically)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495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endParaRPr lang="en-US" dirty="0"/>
          </a:p>
        </p:txBody>
      </p:sp>
      <p:pic>
        <p:nvPicPr>
          <p:cNvPr id="4" name="demo_vid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4857" y="2177918"/>
            <a:ext cx="6704239" cy="4190150"/>
          </a:xfrm>
        </p:spPr>
      </p:pic>
    </p:spTree>
    <p:extLst>
      <p:ext uri="{BB962C8B-B14F-4D97-AF65-F5344CB8AC3E}">
        <p14:creationId xmlns:p14="http://schemas.microsoft.com/office/powerpoint/2010/main" val="1287768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each block, feel free to take </a:t>
            </a:r>
            <a:r>
              <a:rPr lang="en-US" dirty="0" smtClean="0"/>
              <a:t>as long of a break as needed</a:t>
            </a:r>
          </a:p>
          <a:p>
            <a:endParaRPr lang="en-US" dirty="0"/>
          </a:p>
          <a:p>
            <a:r>
              <a:rPr lang="en-US" dirty="0" smtClean="0"/>
              <a:t>Practicing:</a:t>
            </a:r>
          </a:p>
          <a:p>
            <a:pPr lvl="1"/>
            <a:r>
              <a:rPr lang="en-US" dirty="0" smtClean="0"/>
              <a:t>Though the task may be difficult at first, many patients who practice ‘brain-machine interface’ tasks report that their performance and ease of control improves after practice, much like a typical motor skill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580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Pairing with motor task, for immediate evaluation of motor state after </a:t>
            </a:r>
            <a:r>
              <a:rPr lang="en-US" dirty="0" smtClean="0"/>
              <a:t>feedback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Next session, we aim to have subjects complete </a:t>
            </a:r>
            <a:r>
              <a:rPr lang="en-US" dirty="0" smtClean="0"/>
              <a:t>a finger tapping task as part of each </a:t>
            </a:r>
            <a:r>
              <a:rPr lang="en-US" dirty="0" smtClean="0"/>
              <a:t>trial (or blocks of trials)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651690"/>
      </p:ext>
    </p:extLst>
  </p:cSld>
  <p:clrMapOvr>
    <a:masterClrMapping/>
  </p:clrMapOvr>
</p:sld>
</file>

<file path=ppt/theme/theme1.xml><?xml version="1.0" encoding="utf-8"?>
<a:theme xmlns:a="http://schemas.openxmlformats.org/drawingml/2006/main" name="Perception">
  <a:themeElements>
    <a:clrScheme name="Perception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Perception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Perception.thmx</Template>
  <TotalTime>43</TotalTime>
  <Words>239</Words>
  <Application>Microsoft Macintosh PowerPoint</Application>
  <PresentationFormat>On-screen Show (4:3)</PresentationFormat>
  <Paragraphs>33</Paragraphs>
  <Slides>8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Perception</vt:lpstr>
      <vt:lpstr>Neurofeedback Training Task</vt:lpstr>
      <vt:lpstr>Firstly…</vt:lpstr>
      <vt:lpstr>Task</vt:lpstr>
      <vt:lpstr>Calibration</vt:lpstr>
      <vt:lpstr>Neurofeedback Task</vt:lpstr>
      <vt:lpstr>Demo:</vt:lpstr>
      <vt:lpstr>Other Details</vt:lpstr>
      <vt:lpstr>Future Directions</vt:lpstr>
    </vt:vector>
  </TitlesOfParts>
  <Company>University of Pennsylvania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Neurofeedback Training Task</dc:title>
  <dc:creator>Preeya Khanna</dc:creator>
  <cp:lastModifiedBy>Preeya Khanna</cp:lastModifiedBy>
  <cp:revision>6</cp:revision>
  <dcterms:created xsi:type="dcterms:W3CDTF">2015-05-08T05:35:43Z</dcterms:created>
  <dcterms:modified xsi:type="dcterms:W3CDTF">2015-05-08T06:23:46Z</dcterms:modified>
</cp:coreProperties>
</file>

<file path=docProps/thumbnail.jpeg>
</file>